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6"/>
  </p:notesMasterIdLst>
  <p:sldIdLst>
    <p:sldId id="257" r:id="rId3"/>
    <p:sldId id="688" r:id="rId4"/>
    <p:sldId id="744" r:id="rId5"/>
    <p:sldId id="741" r:id="rId6"/>
    <p:sldId id="747" r:id="rId7"/>
    <p:sldId id="748" r:id="rId8"/>
    <p:sldId id="749" r:id="rId9"/>
    <p:sldId id="750" r:id="rId10"/>
    <p:sldId id="788" r:id="rId11"/>
    <p:sldId id="786" r:id="rId12"/>
    <p:sldId id="787" r:id="rId13"/>
    <p:sldId id="789" r:id="rId14"/>
    <p:sldId id="414" r:id="rId15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AF7"/>
    <a:srgbClr val="00A3D6"/>
    <a:srgbClr val="376092"/>
    <a:srgbClr val="006AA9"/>
    <a:srgbClr val="2A62A6"/>
    <a:srgbClr val="C610B0"/>
    <a:srgbClr val="467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8538" autoAdjust="0"/>
  </p:normalViewPr>
  <p:slideViewPr>
    <p:cSldViewPr snapToGrid="0">
      <p:cViewPr varScale="1">
        <p:scale>
          <a:sx n="101" d="100"/>
          <a:sy n="101" d="100"/>
        </p:scale>
        <p:origin x="9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889AA57B-AADC-4583-B050-58D91CBCE81A}" type="datetimeFigureOut">
              <a:rPr lang="en-US" smtClean="0"/>
              <a:t>1/11/2023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5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9A6E403B-8605-40A7-82A8-D446D2C2A0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1971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82600" y="731838"/>
            <a:ext cx="6511925" cy="3662362"/>
          </a:xfrm>
          <a:ln/>
        </p:spPr>
      </p:sp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836627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927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6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77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i="0"/>
          </a:p>
        </p:txBody>
      </p:sp>
    </p:spTree>
    <p:extLst>
      <p:ext uri="{BB962C8B-B14F-4D97-AF65-F5344CB8AC3E}">
        <p14:creationId xmlns:p14="http://schemas.microsoft.com/office/powerpoint/2010/main" val="2208841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3556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165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532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1461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82600" y="731838"/>
            <a:ext cx="6511925" cy="36623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i="0" dirty="0"/>
          </a:p>
        </p:txBody>
      </p:sp>
    </p:spTree>
    <p:extLst>
      <p:ext uri="{BB962C8B-B14F-4D97-AF65-F5344CB8AC3E}">
        <p14:creationId xmlns:p14="http://schemas.microsoft.com/office/powerpoint/2010/main" val="278581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485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064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21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01601" y="130597"/>
            <a:ext cx="9308817" cy="71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15" tIns="40808" rIns="81615" bIns="408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8" name="Slide Number Placeholder 33"/>
          <p:cNvSpPr>
            <a:spLocks noGrp="1"/>
          </p:cNvSpPr>
          <p:nvPr>
            <p:ph type="sldNum" sz="quarter" idx="4"/>
          </p:nvPr>
        </p:nvSpPr>
        <p:spPr>
          <a:xfrm>
            <a:off x="9393553" y="644133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0F880D73-298A-4408-8EB2-C5B455E891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1600" y="1017693"/>
            <a:ext cx="9160720" cy="43264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01601" y="130597"/>
            <a:ext cx="9308817" cy="71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15" tIns="40808" rIns="81615" bIns="408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8" name="Slide Number Placeholder 33"/>
          <p:cNvSpPr>
            <a:spLocks noGrp="1"/>
          </p:cNvSpPr>
          <p:nvPr>
            <p:ph type="sldNum" sz="quarter" idx="4"/>
          </p:nvPr>
        </p:nvSpPr>
        <p:spPr>
          <a:xfrm>
            <a:off x="9393553" y="644133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0F880D73-298A-4408-8EB2-C5B455E891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01600" y="1017693"/>
            <a:ext cx="9160720" cy="432646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7084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5191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672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568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6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877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3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518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6333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1310C-567D-44FF-B908-3500E075BF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83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6000"/>
              </a:schemeClr>
            </a:gs>
            <a:gs pos="44000">
              <a:schemeClr val="bg1">
                <a:lumMod val="100000"/>
              </a:schemeClr>
            </a:gs>
            <a:gs pos="100000">
              <a:schemeClr val="bg1">
                <a:lumMod val="10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-4462"/>
            <a:ext cx="12192000" cy="936597"/>
          </a:xfrm>
          <a:prstGeom prst="rect">
            <a:avLst/>
          </a:prstGeom>
          <a:gradFill>
            <a:gsLst>
              <a:gs pos="0">
                <a:srgbClr val="0064A0">
                  <a:lumMod val="98000"/>
                  <a:lumOff val="2000"/>
                </a:srgbClr>
              </a:gs>
              <a:gs pos="100000">
                <a:srgbClr val="0064A0">
                  <a:lumMod val="99000"/>
                </a:srgbClr>
              </a:gs>
              <a:gs pos="46000">
                <a:srgbClr val="0064A0">
                  <a:lumMod val="96000"/>
                  <a:lumOff val="4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507" tIns="38253" rIns="76507" bIns="38253" anchor="ctr"/>
          <a:lstStyle/>
          <a:p>
            <a:pPr>
              <a:defRPr/>
            </a:pP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01601" y="130597"/>
            <a:ext cx="8798560" cy="715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15" tIns="40808" rIns="81615" bIns="408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8977" y="1011417"/>
            <a:ext cx="10329888" cy="56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15" tIns="40808" rIns="81615" bIns="408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4" name="Slide Number Placeholder 33"/>
          <p:cNvSpPr>
            <a:spLocks noGrp="1"/>
          </p:cNvSpPr>
          <p:nvPr userDrawn="1">
            <p:ph type="sldNum" sz="quarter" idx="4"/>
          </p:nvPr>
        </p:nvSpPr>
        <p:spPr>
          <a:xfrm>
            <a:off x="11415324" y="6441331"/>
            <a:ext cx="721429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0F880D73-298A-4408-8EB2-C5B455E891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Rectangle 27"/>
          <p:cNvSpPr/>
          <p:nvPr userDrawn="1"/>
        </p:nvSpPr>
        <p:spPr>
          <a:xfrm>
            <a:off x="10633958" y="649910"/>
            <a:ext cx="1624412" cy="2615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ctr" defTabSz="457163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33" b="1" i="0" spc="35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Arial Narrow" charset="0"/>
              </a:rPr>
              <a:t>NASDAQ:GWRS</a:t>
            </a:r>
            <a:r>
              <a:rPr lang="en-US" sz="733" b="1" i="0" spc="35" baseline="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Arial Narrow" charset="0"/>
              </a:rPr>
              <a:t>   </a:t>
            </a:r>
            <a:r>
              <a:rPr lang="en-US" sz="733" b="1" i="0" spc="35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  <a:sym typeface="Arial Narrow" charset="0"/>
              </a:rPr>
              <a:t>TSX:GWR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256" y="85325"/>
            <a:ext cx="2122505" cy="75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8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hf hdr="0" ftr="0" dt="0"/>
  <p:txStyles>
    <p:titleStyle>
      <a:lvl1pPr algn="l" defTabSz="1087041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 kern="1200">
          <a:solidFill>
            <a:schemeClr val="bg1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  <a:lvl2pPr algn="ctr" defTabSz="1087041" rtl="0" eaLnBrk="0" fontAlgn="base" hangingPunct="0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2pPr>
      <a:lvl3pPr algn="ctr" defTabSz="1087041" rtl="0" eaLnBrk="0" fontAlgn="base" hangingPunct="0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3pPr>
      <a:lvl4pPr algn="ctr" defTabSz="1087041" rtl="0" eaLnBrk="0" fontAlgn="base" hangingPunct="0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4pPr>
      <a:lvl5pPr algn="ctr" defTabSz="1087041" rtl="0" eaLnBrk="0" fontAlgn="base" hangingPunct="0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5pPr>
      <a:lvl6pPr marL="321425" algn="ctr" defTabSz="1087041" rtl="0" fontAlgn="base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6pPr>
      <a:lvl7pPr marL="642849" algn="ctr" defTabSz="1087041" rtl="0" fontAlgn="base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7pPr>
      <a:lvl8pPr marL="964276" algn="ctr" defTabSz="1087041" rtl="0" fontAlgn="base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8pPr>
      <a:lvl9pPr marL="1285700" algn="ctr" defTabSz="1087041" rtl="0" fontAlgn="base">
        <a:spcBef>
          <a:spcPct val="0"/>
        </a:spcBef>
        <a:spcAft>
          <a:spcPct val="0"/>
        </a:spcAft>
        <a:defRPr sz="5273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80990" indent="-380990" algn="l" defTabSz="1087041" rtl="0" eaLnBrk="0" fontAlgn="base" hangingPunct="0">
        <a:spcBef>
          <a:spcPct val="20000"/>
        </a:spcBef>
        <a:spcAft>
          <a:spcPct val="0"/>
        </a:spcAft>
        <a:buClr>
          <a:srgbClr val="006FB1"/>
        </a:buClr>
        <a:buSzPct val="108000"/>
        <a:buFontTx/>
        <a:buBlip>
          <a:blip r:embed="rId4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29153" indent="-220128" algn="l" defTabSz="1087041" rtl="0" eaLnBrk="0" fontAlgn="base" hangingPunct="0">
        <a:spcBef>
          <a:spcPct val="20000"/>
        </a:spcBef>
        <a:spcAft>
          <a:spcPct val="0"/>
        </a:spcAft>
        <a:buClr>
          <a:schemeClr val="tx1">
            <a:lumMod val="50000"/>
            <a:lumOff val="50000"/>
          </a:schemeClr>
        </a:buClr>
        <a:buSzPct val="97000"/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359359" indent="-271203" algn="l" defTabSz="108704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903996" indent="-271203" algn="l" defTabSz="108704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67" kern="1200">
          <a:solidFill>
            <a:schemeClr val="tx1"/>
          </a:solidFill>
          <a:latin typeface="+mn-lt"/>
          <a:ea typeface="+mn-ea"/>
          <a:cs typeface="+mn-cs"/>
        </a:defRPr>
      </a:lvl4pPr>
      <a:lvl5pPr marL="2447517" indent="-271203" algn="l" defTabSz="1087041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67" kern="1200">
          <a:solidFill>
            <a:schemeClr val="tx1"/>
          </a:solidFill>
          <a:latin typeface="+mn-lt"/>
          <a:ea typeface="+mn-ea"/>
          <a:cs typeface="+mn-cs"/>
        </a:defRPr>
      </a:lvl5pPr>
      <a:lvl6pPr marL="2992165" indent="-272015" algn="l" defTabSz="10880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6197" indent="-272015" algn="l" defTabSz="10880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0227" indent="-272015" algn="l" defTabSz="10880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4256" indent="-272015" algn="l" defTabSz="1088059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4032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8059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2090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6122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0152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4182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8211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52242" algn="l" defTabSz="1088059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AD771B6-87BE-4B35-A460-E9B7AAA034BF}"/>
              </a:ext>
            </a:extLst>
          </p:cNvPr>
          <p:cNvSpPr txBox="1"/>
          <p:nvPr/>
        </p:nvSpPr>
        <p:spPr>
          <a:xfrm>
            <a:off x="0" y="0"/>
            <a:ext cx="12192000" cy="9753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9FDFE"/>
              </a:clrFrom>
              <a:clrTo>
                <a:srgbClr val="F9FD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 r="17418"/>
          <a:stretch/>
        </p:blipFill>
        <p:spPr>
          <a:xfrm>
            <a:off x="-1" y="-1454237"/>
            <a:ext cx="12192001" cy="83153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2889603"/>
            <a:ext cx="12192000" cy="2069395"/>
          </a:xfrm>
          <a:prstGeom prst="rect">
            <a:avLst/>
          </a:prstGeom>
          <a:gradFill>
            <a:gsLst>
              <a:gs pos="0">
                <a:srgbClr val="0064A0">
                  <a:lumMod val="98000"/>
                  <a:lumOff val="2000"/>
                </a:srgbClr>
              </a:gs>
              <a:gs pos="100000">
                <a:srgbClr val="0064A0">
                  <a:lumMod val="99000"/>
                </a:srgbClr>
              </a:gs>
              <a:gs pos="46000">
                <a:srgbClr val="0064A0">
                  <a:lumMod val="96000"/>
                  <a:lumOff val="4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507" tIns="38253" rIns="76507" bIns="38253" anchor="ctr"/>
          <a:lstStyle/>
          <a:p>
            <a:pPr>
              <a:defRPr/>
            </a:pP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067430"/>
            <a:ext cx="12192000" cy="797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63">
              <a:lnSpc>
                <a:spcPct val="150000"/>
              </a:lnSpc>
              <a:defRPr/>
            </a:pPr>
            <a:r>
              <a:rPr lang="en-US" spc="67" dirty="0">
                <a:solidFill>
                  <a:schemeClr val="bg1"/>
                </a:solidFill>
                <a:latin typeface="+mj-lt"/>
                <a:ea typeface="Arial Narrow" charset="0"/>
                <a:cs typeface="Arial Narrow" charset="0"/>
                <a:sym typeface="Arial Narrow" charset="0"/>
              </a:rPr>
              <a:t>                                            </a:t>
            </a:r>
            <a:r>
              <a:rPr lang="en-US" sz="1400" spc="67" dirty="0">
                <a:solidFill>
                  <a:schemeClr val="bg1"/>
                </a:solidFill>
                <a:latin typeface="+mj-lt"/>
                <a:ea typeface="Arial Narrow" charset="0"/>
                <a:cs typeface="Arial Narrow" charset="0"/>
                <a:sym typeface="Arial Narrow" charset="0"/>
              </a:rPr>
              <a:t> Jon Corwin, Vice President and General Manager 								</a:t>
            </a:r>
          </a:p>
          <a:p>
            <a:pPr defTabSz="457163">
              <a:lnSpc>
                <a:spcPct val="150000"/>
              </a:lnSpc>
              <a:defRPr/>
            </a:pPr>
            <a:r>
              <a:rPr lang="en-US" sz="1400" spc="67" dirty="0">
                <a:solidFill>
                  <a:schemeClr val="bg1"/>
                </a:solidFill>
                <a:latin typeface="+mj-lt"/>
                <a:ea typeface="Arial Narrow" charset="0"/>
                <a:cs typeface="Arial Narrow" charset="0"/>
                <a:sym typeface="Arial Narrow" charset="0"/>
              </a:rPr>
              <a:t>						Beth Huerta, Client Services Manager 										January 12, 2023</a:t>
            </a:r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6244046" y="3688262"/>
            <a:ext cx="5947954" cy="472079"/>
          </a:xfrm>
          <a:noFill/>
          <a:effectLst/>
        </p:spPr>
        <p:txBody>
          <a:bodyPr anchor="ctr">
            <a:normAutofit fontScale="90000"/>
          </a:bodyPr>
          <a:lstStyle/>
          <a:p>
            <a:pPr algn="ctr"/>
            <a:r>
              <a:rPr lang="en-US" sz="2667" b="1" i="1" dirty="0">
                <a:solidFill>
                  <a:schemeClr val="bg1"/>
                </a:solidFill>
              </a:rPr>
              <a:t>Global Water – Las Quintas Serenas Water Company, Inc. Update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26" y="3076231"/>
            <a:ext cx="4755533" cy="169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9301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2" y="130596"/>
            <a:ext cx="9288980" cy="715492"/>
          </a:xfrm>
        </p:spPr>
        <p:txBody>
          <a:bodyPr/>
          <a:lstStyle/>
          <a:p>
            <a:r>
              <a:rPr lang="en-US" sz="3200" dirty="0"/>
              <a:t>2023 Planned Improvements 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4294967295"/>
          </p:nvPr>
        </p:nvSpPr>
        <p:spPr>
          <a:xfrm>
            <a:off x="118978" y="1113549"/>
            <a:ext cx="11915748" cy="5613006"/>
          </a:xfrm>
        </p:spPr>
        <p:txBody>
          <a:bodyPr/>
          <a:lstStyle/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Standpipe Upgrades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Chlorine Injection at Well 5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Improved water quality and safety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Valve Maintenance and Replacement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Tank Inspections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Long Range CAPEX Planning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Enhanced SCADA Controls and Automation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Tank Repairs and Rehabilitation 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Infrastructure Rehabilitation (Wells, Pumps, Motors)  </a:t>
            </a:r>
          </a:p>
          <a:p>
            <a:pPr lvl="1">
              <a:spcBef>
                <a:spcPts val="1600"/>
              </a:spcBef>
            </a:pPr>
            <a:endParaRPr lang="en-US" dirty="0"/>
          </a:p>
          <a:p>
            <a:pPr marL="309033" lvl="1" indent="0">
              <a:spcBef>
                <a:spcPts val="1600"/>
              </a:spcBef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BAE32C-8B92-4458-9ACA-FB3EF6036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B097CD06-48BC-C1CA-92D7-3D213E774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932" y="1202205"/>
            <a:ext cx="4960793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128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AABB9-7836-7098-7195-B1BE64A92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 Case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1EABD1-AF3C-7B52-AF06-0D5A5A006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B7552300-8E29-39E3-789C-13B94E1C8F5B}"/>
              </a:ext>
            </a:extLst>
          </p:cNvPr>
          <p:cNvSpPr txBox="1">
            <a:spLocks/>
          </p:cNvSpPr>
          <p:nvPr/>
        </p:nvSpPr>
        <p:spPr bwMode="auto">
          <a:xfrm>
            <a:off x="118978" y="1113549"/>
            <a:ext cx="10215648" cy="561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14" tIns="40809" rIns="81614" bIns="40809" numCol="1" anchor="t" anchorCtr="0" compatLnSpc="1">
            <a:prstTxWarp prst="textNoShape">
              <a:avLst/>
            </a:prstTxWarp>
          </a:bodyPr>
          <a:lstStyle>
            <a:lvl1pPr marL="380990" indent="-380990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FB1"/>
              </a:buClr>
              <a:buSzPct val="108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9153" indent="-220128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97000"/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9359" indent="-271203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03996" indent="-271203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7517" indent="-271203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2165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6197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0227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4256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Probable for Rate Case Filing in Mid-2023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In-depth review by Arizona Corporation Commission 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Reason for a Rate Case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Last rate case was in 2012 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Inflation - labor, materials, chemicals, fuel, power have all increased significantly 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Recover costs of system improvements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Process/Timing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Rate case timeclock is 270 days meaning, once we file, rates will not be implemented for 270 days. No rate change until late 2023 or early 2024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Commit to Come Back and Provide Updates</a:t>
            </a:r>
          </a:p>
          <a:p>
            <a:pPr marL="0" indent="0">
              <a:spcBef>
                <a:spcPts val="1600"/>
              </a:spcBef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484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1BF81-2C6E-4742-8554-5709E762B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Assistance Program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258F1F9-1FEB-45F3-9908-432A279FB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C8469-9AF3-4855-9F91-8DB627853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601" y="1017696"/>
            <a:ext cx="4737100" cy="524023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Summer 2022 – Implemented  Customer Assistance Program</a:t>
            </a:r>
          </a:p>
          <a:p>
            <a:pPr lvl="1"/>
            <a:r>
              <a:rPr lang="en-US" dirty="0"/>
              <a:t>Up to $350 in annual assistance</a:t>
            </a:r>
          </a:p>
          <a:p>
            <a:pPr marL="309033" lvl="1" indent="0">
              <a:buNone/>
            </a:pP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Eligibility</a:t>
            </a:r>
          </a:p>
          <a:p>
            <a:pPr lvl="1"/>
            <a:r>
              <a:rPr lang="en-US" dirty="0"/>
              <a:t>Low Income </a:t>
            </a:r>
          </a:p>
          <a:p>
            <a:pPr lvl="1"/>
            <a:r>
              <a:rPr lang="en-US" dirty="0"/>
              <a:t>Deployed Service Members</a:t>
            </a:r>
          </a:p>
          <a:p>
            <a:pPr lvl="1"/>
            <a:r>
              <a:rPr lang="en-US" dirty="0"/>
              <a:t>Disabled Veterans</a:t>
            </a:r>
          </a:p>
          <a:p>
            <a:pPr lvl="1"/>
            <a:r>
              <a:rPr lang="en-US" dirty="0"/>
              <a:t>Furloughed Workers</a:t>
            </a:r>
          </a:p>
          <a:p>
            <a:pPr lvl="1"/>
            <a:r>
              <a:rPr lang="en-US" dirty="0"/>
              <a:t>Medical Hardship</a:t>
            </a:r>
          </a:p>
          <a:p>
            <a:pPr lvl="1"/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GWR contribute $50,000 Annually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AB2FD0-03FF-4972-86D6-E977DFE45F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452" y="1747622"/>
            <a:ext cx="6632258" cy="3143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0056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08AED4-042F-41D4-A231-131005EF60BE}"/>
              </a:ext>
            </a:extLst>
          </p:cNvPr>
          <p:cNvSpPr/>
          <p:nvPr/>
        </p:nvSpPr>
        <p:spPr>
          <a:xfrm>
            <a:off x="218839" y="210364"/>
            <a:ext cx="6202058" cy="546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7041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3600" b="1" kern="12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Thank You</a:t>
            </a:r>
          </a:p>
        </p:txBody>
      </p:sp>
      <p:pic>
        <p:nvPicPr>
          <p:cNvPr id="4" name="Picture 3" descr="A chain on the water&#10;&#10;Description automatically generated">
            <a:extLst>
              <a:ext uri="{FF2B5EF4-FFF2-40B4-BE49-F238E27FC236}">
                <a16:creationId xmlns:a16="http://schemas.microsoft.com/office/drawing/2014/main" id="{A712C243-0638-4B34-8949-6D457A9BB1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04" y="1155560"/>
            <a:ext cx="3850914" cy="2567276"/>
          </a:xfrm>
          <a:prstGeom prst="rect">
            <a:avLst/>
          </a:prstGeom>
        </p:spPr>
      </p:pic>
      <p:pic>
        <p:nvPicPr>
          <p:cNvPr id="8" name="Picture 7" descr="A person on a microscope&#10;&#10;Description automatically generated">
            <a:extLst>
              <a:ext uri="{FF2B5EF4-FFF2-40B4-BE49-F238E27FC236}">
                <a16:creationId xmlns:a16="http://schemas.microsoft.com/office/drawing/2014/main" id="{11BC64CA-667E-4512-91DF-2D05E4561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6528" y="1115368"/>
            <a:ext cx="3912157" cy="2607468"/>
          </a:xfrm>
          <a:prstGeom prst="rect">
            <a:avLst/>
          </a:prstGeom>
        </p:spPr>
      </p:pic>
      <p:pic>
        <p:nvPicPr>
          <p:cNvPr id="10" name="Picture 9" descr="A group of people riding on the back of a truck&#10;&#10;Description automatically generated">
            <a:extLst>
              <a:ext uri="{FF2B5EF4-FFF2-40B4-BE49-F238E27FC236}">
                <a16:creationId xmlns:a16="http://schemas.microsoft.com/office/drawing/2014/main" id="{BCB8FD82-98C9-4F6E-A184-82EAA2B74B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263" y="1115368"/>
            <a:ext cx="3912158" cy="2607468"/>
          </a:xfrm>
          <a:prstGeom prst="rect">
            <a:avLst/>
          </a:prstGeom>
        </p:spPr>
      </p:pic>
      <p:pic>
        <p:nvPicPr>
          <p:cNvPr id="12" name="Picture 11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483AECCE-C57F-427C-A5A7-744FCB604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6528" y="3854476"/>
            <a:ext cx="3912157" cy="2607468"/>
          </a:xfrm>
          <a:prstGeom prst="rect">
            <a:avLst/>
          </a:prstGeom>
        </p:spPr>
      </p:pic>
      <p:pic>
        <p:nvPicPr>
          <p:cNvPr id="14" name="Picture 13" descr="A picture containing outdoor, car, building, road&#10;&#10;Description automatically generated">
            <a:extLst>
              <a:ext uri="{FF2B5EF4-FFF2-40B4-BE49-F238E27FC236}">
                <a16:creationId xmlns:a16="http://schemas.microsoft.com/office/drawing/2014/main" id="{788DD771-FABB-4E56-A633-B3EEA78F9C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9262" y="3854476"/>
            <a:ext cx="3912157" cy="2607468"/>
          </a:xfrm>
          <a:prstGeom prst="rect">
            <a:avLst/>
          </a:prstGeom>
        </p:spPr>
      </p:pic>
      <p:pic>
        <p:nvPicPr>
          <p:cNvPr id="16" name="Picture 15" descr="A picture containing ground, tree, outdoor, man&#10;&#10;Description automatically generated">
            <a:extLst>
              <a:ext uri="{FF2B5EF4-FFF2-40B4-BE49-F238E27FC236}">
                <a16:creationId xmlns:a16="http://schemas.microsoft.com/office/drawing/2014/main" id="{61EB8B93-E40B-4C3E-A464-7F0731F648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360" y="3854476"/>
            <a:ext cx="3912157" cy="26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8966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1" y="130597"/>
            <a:ext cx="9288980" cy="715492"/>
          </a:xfrm>
        </p:spPr>
        <p:txBody>
          <a:bodyPr/>
          <a:lstStyle/>
          <a:p>
            <a:r>
              <a:rPr lang="en-US" sz="3200" dirty="0"/>
              <a:t>Agenda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4294967295"/>
          </p:nvPr>
        </p:nvSpPr>
        <p:spPr>
          <a:xfrm>
            <a:off x="118977" y="1113549"/>
            <a:ext cx="11915747" cy="5613007"/>
          </a:xfrm>
        </p:spPr>
        <p:txBody>
          <a:bodyPr/>
          <a:lstStyle/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Global Water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System Improvements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Customer Portal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Rate Case Update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Customer Assistance Program Review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BAE32C-8B92-4458-9ACA-FB3EF6036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56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1" y="130597"/>
            <a:ext cx="9288980" cy="715492"/>
          </a:xfrm>
        </p:spPr>
        <p:txBody>
          <a:bodyPr/>
          <a:lstStyle/>
          <a:p>
            <a:r>
              <a:rPr lang="en-US" sz="3200" dirty="0"/>
              <a:t>About Global Water 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4294967295"/>
          </p:nvPr>
        </p:nvSpPr>
        <p:spPr>
          <a:xfrm>
            <a:off x="118977" y="1113549"/>
            <a:ext cx="11915747" cy="5613007"/>
          </a:xfrm>
        </p:spPr>
        <p:txBody>
          <a:bodyPr/>
          <a:lstStyle/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Founded in 2003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Only Operate in Arizona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Employ Approximately 100 Arizonans – Engineers, Certified Operators, Compliance and Safety Professionals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Provide Water, Wastewater and Recycled Water Service to Over 56,000 Connections 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Conservation Focus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Total Water Management 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Saved over 10 billion gallons of water since 2004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Customer tools for conservation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lvl="1">
              <a:spcBef>
                <a:spcPts val="1600"/>
              </a:spcBef>
            </a:pPr>
            <a:endParaRPr lang="en-US" dirty="0"/>
          </a:p>
          <a:p>
            <a:pPr lvl="1">
              <a:spcBef>
                <a:spcPts val="1600"/>
              </a:spcBef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BAE32C-8B92-4458-9ACA-FB3EF6036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5657C7AD-8EE3-E1F7-4DC9-E2B5EFF83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922" y="3658241"/>
            <a:ext cx="4306529" cy="2871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45132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090541"/>
            <a:ext cx="12192000" cy="999474"/>
          </a:xfrm>
          <a:prstGeom prst="rect">
            <a:avLst/>
          </a:prstGeom>
          <a:gradFill>
            <a:gsLst>
              <a:gs pos="0">
                <a:srgbClr val="0064A0">
                  <a:lumMod val="98000"/>
                  <a:lumOff val="2000"/>
                </a:srgbClr>
              </a:gs>
              <a:gs pos="100000">
                <a:srgbClr val="0064A0">
                  <a:lumMod val="99000"/>
                </a:srgbClr>
              </a:gs>
              <a:gs pos="46000">
                <a:srgbClr val="0064A0">
                  <a:lumMod val="96000"/>
                  <a:lumOff val="4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6507" tIns="38252" rIns="76507" bIns="38252" anchor="ctr"/>
          <a:lstStyle/>
          <a:p>
            <a:pPr algn="ctr">
              <a:defRPr/>
            </a:pPr>
            <a:r>
              <a:rPr lang="en-US" sz="4000" dirty="0">
                <a:solidFill>
                  <a:schemeClr val="bg1"/>
                </a:solidFill>
              </a:rPr>
              <a:t>Global Water – Las Quintas Serenas Water Company, Inc.</a:t>
            </a:r>
          </a:p>
        </p:txBody>
      </p:sp>
      <p:sp>
        <p:nvSpPr>
          <p:cNvPr id="7" name="Slide Number Placeholder 33">
            <a:extLst>
              <a:ext uri="{FF2B5EF4-FFF2-40B4-BE49-F238E27FC236}">
                <a16:creationId xmlns:a16="http://schemas.microsoft.com/office/drawing/2014/main" id="{7F4EA854-5A4D-409B-B151-BE7E65802A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93556" y="6441335"/>
            <a:ext cx="2743202" cy="366181"/>
          </a:xfrm>
          <a:prstGeom prst="rect">
            <a:avLst/>
          </a:prstGeom>
        </p:spPr>
        <p:txBody>
          <a:bodyPr vert="horz" lIns="121920" tIns="60962" rIns="121920" bIns="6096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+mj-lt"/>
              </a:defRPr>
            </a:lvl1pPr>
          </a:lstStyle>
          <a:p>
            <a:fld id="{0F880D73-298A-4408-8EB2-C5B455E891B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88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2" y="130596"/>
            <a:ext cx="9288980" cy="715492"/>
          </a:xfrm>
        </p:spPr>
        <p:txBody>
          <a:bodyPr/>
          <a:lstStyle/>
          <a:p>
            <a:r>
              <a:rPr lang="en-US" sz="3200" dirty="0"/>
              <a:t>Integration Work Completed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4294967295"/>
          </p:nvPr>
        </p:nvSpPr>
        <p:spPr>
          <a:xfrm>
            <a:off x="118981" y="1113551"/>
            <a:ext cx="7643894" cy="5506325"/>
          </a:xfrm>
        </p:spPr>
        <p:txBody>
          <a:bodyPr/>
          <a:lstStyle/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Staffed Call Center and After-Hours Service (Nov 2021)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Asset Management / GIS Deployment (On-Going)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Improved asset maintenance tracking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Digitized as-built drawings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Enhanced emergency response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Enhanced IT &amp; OT Security (Jun 2022)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Utility Focused – Water Resources, Compliance, Safety, Maintenance Expertise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Technology Integration (Dec 2021)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Increased Workflow Efficiency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Record Retention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US" dirty="0"/>
          </a:p>
          <a:p>
            <a:pPr marL="309033" lvl="1" indent="0">
              <a:spcBef>
                <a:spcPts val="1600"/>
              </a:spcBef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BAE32C-8B92-4458-9ACA-FB3EF6036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60B04B-A797-1F56-1C95-523129B22E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177873" y="648360"/>
            <a:ext cx="3116480" cy="3772580"/>
          </a:xfrm>
          <a:prstGeom prst="rect">
            <a:avLst/>
          </a:prstGeom>
        </p:spPr>
      </p:pic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FEDBCC0F-E097-116A-D2DB-6693B0F8B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298" y="4223211"/>
            <a:ext cx="3772580" cy="239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696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2" y="130596"/>
            <a:ext cx="9288980" cy="715492"/>
          </a:xfrm>
        </p:spPr>
        <p:txBody>
          <a:bodyPr/>
          <a:lstStyle/>
          <a:p>
            <a:r>
              <a:rPr lang="en-US" sz="3200" dirty="0"/>
              <a:t>LQS Meter Exchange Summary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4294967295"/>
          </p:nvPr>
        </p:nvSpPr>
        <p:spPr>
          <a:xfrm>
            <a:off x="118980" y="1113550"/>
            <a:ext cx="11558672" cy="3507292"/>
          </a:xfrm>
        </p:spPr>
        <p:txBody>
          <a:bodyPr/>
          <a:lstStyle/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Replaced 1,095 meters Installed Neptune R900i E-CODER Meters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Obtain reads at 15-minute intervals and data presented to customers in hourly intervals 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96 days of stored history 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Meter reading process takes approximately 3 manhours vs. 40 manhours 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Opportunity for human error significantly reduced</a:t>
            </a:r>
          </a:p>
          <a:p>
            <a:pPr lvl="1">
              <a:spcBef>
                <a:spcPts val="1600"/>
              </a:spcBef>
            </a:pPr>
            <a:endParaRPr lang="en-US" dirty="0"/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BAE32C-8B92-4458-9ACA-FB3EF6036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2EEB55-487B-4338-BA5B-DB24893B5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1708" y="4224590"/>
            <a:ext cx="3221618" cy="2294795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026" name="Picture 2" descr="Commonly Asked Questions | Mesquite, TX - Official Website">
            <a:extLst>
              <a:ext uri="{FF2B5EF4-FFF2-40B4-BE49-F238E27FC236}">
                <a16:creationId xmlns:a16="http://schemas.microsoft.com/office/drawing/2014/main" id="{8B58BE8F-419C-928C-90A9-DBBD0E29D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836" y="4245679"/>
            <a:ext cx="3411090" cy="2273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D889DF04-04FD-4196-9AD6-3471857FC99C}"/>
              </a:ext>
            </a:extLst>
          </p:cNvPr>
          <p:cNvSpPr/>
          <p:nvPr/>
        </p:nvSpPr>
        <p:spPr>
          <a:xfrm>
            <a:off x="5162551" y="4869523"/>
            <a:ext cx="1632484" cy="646331"/>
          </a:xfrm>
          <a:prstGeom prst="rightArrow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16761D-5F9B-FDDD-4803-21DCF6851922}"/>
              </a:ext>
            </a:extLst>
          </p:cNvPr>
          <p:cNvSpPr txBox="1"/>
          <p:nvPr/>
        </p:nvSpPr>
        <p:spPr>
          <a:xfrm>
            <a:off x="5162551" y="4458918"/>
            <a:ext cx="1632484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1" dirty="0"/>
              <a:t>Manual Reads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6B1AFF-1FA5-3DDE-C5B9-74C006AF2C18}"/>
              </a:ext>
            </a:extLst>
          </p:cNvPr>
          <p:cNvSpPr txBox="1"/>
          <p:nvPr/>
        </p:nvSpPr>
        <p:spPr>
          <a:xfrm>
            <a:off x="5162551" y="5515851"/>
            <a:ext cx="1632484" cy="646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1" dirty="0"/>
              <a:t>Automated Reads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751505-A1FC-EF02-652E-9BDCF36669CB}"/>
              </a:ext>
            </a:extLst>
          </p:cNvPr>
          <p:cNvSpPr txBox="1"/>
          <p:nvPr/>
        </p:nvSpPr>
        <p:spPr>
          <a:xfrm>
            <a:off x="5162551" y="5010149"/>
            <a:ext cx="1632484" cy="369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1" dirty="0"/>
              <a:t>To</a:t>
            </a:r>
          </a:p>
        </p:txBody>
      </p:sp>
    </p:spTree>
    <p:extLst>
      <p:ext uri="{BB962C8B-B14F-4D97-AF65-F5344CB8AC3E}">
        <p14:creationId xmlns:p14="http://schemas.microsoft.com/office/powerpoint/2010/main" val="2401254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AABB9-7836-7098-7195-B1BE64A92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Portal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1EABD1-AF3C-7B52-AF06-0D5A5A006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B7552300-8E29-39E3-789C-13B94E1C8F5B}"/>
              </a:ext>
            </a:extLst>
          </p:cNvPr>
          <p:cNvSpPr txBox="1">
            <a:spLocks/>
          </p:cNvSpPr>
          <p:nvPr/>
        </p:nvSpPr>
        <p:spPr bwMode="auto">
          <a:xfrm>
            <a:off x="118978" y="1113549"/>
            <a:ext cx="10215648" cy="561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14" tIns="40809" rIns="81614" bIns="40809" numCol="1" anchor="t" anchorCtr="0" compatLnSpc="1">
            <a:prstTxWarp prst="textNoShape">
              <a:avLst/>
            </a:prstTxWarp>
          </a:bodyPr>
          <a:lstStyle>
            <a:lvl1pPr marL="380990" indent="-380990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FB1"/>
              </a:buClr>
              <a:buSzPct val="108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9153" indent="-220128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97000"/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9359" indent="-271203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03996" indent="-271203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7517" indent="-271203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2165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6197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0227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4256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3B58D9-CCEF-F72A-EA09-13159F4CE2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2889" y="1600706"/>
            <a:ext cx="3428999" cy="419904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1EF01F-D544-4761-5D8F-1518DAF79D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4" y="1799748"/>
            <a:ext cx="6696916" cy="3800953"/>
          </a:xfrm>
          <a:prstGeom prst="rect">
            <a:avLst/>
          </a:prstGeom>
        </p:spPr>
      </p:pic>
      <p:pic>
        <p:nvPicPr>
          <p:cNvPr id="14" name="Picture 13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F82AB8D-9A06-2114-00E7-31EAA0C73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0036" y="3133634"/>
            <a:ext cx="992878" cy="16574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6DEE29-E4AA-949A-DA7D-6A4FF06709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1650" y="4791077"/>
            <a:ext cx="1009650" cy="7620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65A34F3-364A-929F-EECC-6D842D4381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1650" y="4848228"/>
            <a:ext cx="1009650" cy="7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894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AABB9-7836-7098-7195-B1BE64A92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Portal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21EABD1-AF3C-7B52-AF06-0D5A5A006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B7552300-8E29-39E3-789C-13B94E1C8F5B}"/>
              </a:ext>
            </a:extLst>
          </p:cNvPr>
          <p:cNvSpPr txBox="1">
            <a:spLocks/>
          </p:cNvSpPr>
          <p:nvPr/>
        </p:nvSpPr>
        <p:spPr bwMode="auto">
          <a:xfrm>
            <a:off x="118978" y="1113549"/>
            <a:ext cx="10215648" cy="561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1614" tIns="40809" rIns="81614" bIns="40809" numCol="1" anchor="t" anchorCtr="0" compatLnSpc="1">
            <a:prstTxWarp prst="textNoShape">
              <a:avLst/>
            </a:prstTxWarp>
          </a:bodyPr>
          <a:lstStyle>
            <a:lvl1pPr marL="380990" indent="-380990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6FB1"/>
              </a:buClr>
              <a:buSzPct val="108000"/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9153" indent="-220128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SzPct val="97000"/>
              <a:buFont typeface="Arial" panose="020B0604020202020204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59359" indent="-271203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03996" indent="-271203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7517" indent="-271203" algn="l" defTabSz="1087041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2165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6197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0227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4256" indent="-272015" algn="l" defTabSz="108805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Track Monthly Consumption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Set-up Usage Alerts &amp; Billing Preferences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Easy Payment Methods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Tools to Troubleshoot High Consumption 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E33912-A6AC-46A1-1ED3-23E57185A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513" y="3591135"/>
            <a:ext cx="5024590" cy="29189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D38A57-A6C9-FFBC-7581-3E4A7938E0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5901" y="1182343"/>
            <a:ext cx="5380457" cy="53277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658329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2" y="130596"/>
            <a:ext cx="9288980" cy="715492"/>
          </a:xfrm>
        </p:spPr>
        <p:txBody>
          <a:bodyPr/>
          <a:lstStyle/>
          <a:p>
            <a:r>
              <a:rPr lang="en-US" sz="3200" dirty="0"/>
              <a:t>Pressure Issues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idx="4294967295"/>
          </p:nvPr>
        </p:nvSpPr>
        <p:spPr>
          <a:xfrm>
            <a:off x="118980" y="1113549"/>
            <a:ext cx="6405648" cy="5613006"/>
          </a:xfrm>
        </p:spPr>
        <p:txBody>
          <a:bodyPr/>
          <a:lstStyle/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Installed </a:t>
            </a:r>
            <a:r>
              <a:rPr lang="en-US" dirty="0" err="1"/>
              <a:t>Syrinix</a:t>
            </a:r>
            <a:r>
              <a:rPr lang="en-US" dirty="0"/>
              <a:t> </a:t>
            </a:r>
            <a:r>
              <a:rPr lang="en-US" dirty="0" err="1"/>
              <a:t>Pipeminder</a:t>
            </a:r>
            <a:r>
              <a:rPr lang="en-US" dirty="0"/>
              <a:t> Loggers at Well 5 &amp; Standpipe 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Initial results indicate decreased pressure related to standpipe usage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Next Steps: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2023 - Engineer Advanced Water Model 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Validation of system dynamics 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Detailed assessment of system capacities</a:t>
            </a:r>
          </a:p>
          <a:p>
            <a:pPr lvl="1">
              <a:spcBef>
                <a:spcPts val="1600"/>
              </a:spcBef>
            </a:pPr>
            <a:r>
              <a:rPr lang="en-US" dirty="0"/>
              <a:t>Identify potential system enhancements</a:t>
            </a:r>
          </a:p>
          <a:p>
            <a:pPr>
              <a:spcBef>
                <a:spcPts val="1600"/>
              </a:spcBef>
              <a:buFont typeface="Arial" panose="020B0604020202020204" pitchFamily="34" charset="0"/>
              <a:buChar char="•"/>
            </a:pPr>
            <a:r>
              <a:rPr lang="en-US" dirty="0"/>
              <a:t>Update Town Staff on Water Model Findings</a:t>
            </a:r>
          </a:p>
          <a:p>
            <a:pPr marL="309033" lvl="1" indent="0">
              <a:spcBef>
                <a:spcPts val="1600"/>
              </a:spcBef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BAE32C-8B92-4458-9ACA-FB3EF6036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F880D73-298A-4408-8EB2-C5B455E891B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EC167C-0952-C8BD-D632-5FFED8EE0E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611" y="3074038"/>
            <a:ext cx="5104866" cy="36929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C3BE56D2-7CE0-278C-9A50-98E322DCA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160" y="687683"/>
            <a:ext cx="6359835" cy="254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2964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ver Pa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19224</TotalTime>
  <Words>495</Words>
  <Application>Microsoft Office PowerPoint</Application>
  <PresentationFormat>Widescreen</PresentationFormat>
  <Paragraphs>101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Cover Page</vt:lpstr>
      <vt:lpstr>Global Water – Las Quintas Serenas Water Company, Inc. Update </vt:lpstr>
      <vt:lpstr>Agenda</vt:lpstr>
      <vt:lpstr>About Global Water </vt:lpstr>
      <vt:lpstr>PowerPoint Presentation</vt:lpstr>
      <vt:lpstr>Integration Work Completed</vt:lpstr>
      <vt:lpstr>LQS Meter Exchange Summary</vt:lpstr>
      <vt:lpstr>Customer Portal </vt:lpstr>
      <vt:lpstr>Customer Portal</vt:lpstr>
      <vt:lpstr>Pressure Issues</vt:lpstr>
      <vt:lpstr>2023 Planned Improvements </vt:lpstr>
      <vt:lpstr>Rate Case </vt:lpstr>
      <vt:lpstr>Customer Assistance Program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Pure-Play Regulated Water &amp; Wastewater Utility Company</dc:title>
  <dc:creator>Ron Fleming</dc:creator>
  <cp:lastModifiedBy>Jon Corwin</cp:lastModifiedBy>
  <cp:revision>57</cp:revision>
  <cp:lastPrinted>2022-05-10T23:46:31Z</cp:lastPrinted>
  <dcterms:created xsi:type="dcterms:W3CDTF">2017-05-19T20:43:21Z</dcterms:created>
  <dcterms:modified xsi:type="dcterms:W3CDTF">2023-01-11T23:38:40Z</dcterms:modified>
</cp:coreProperties>
</file>