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8"/>
  </p:notesMasterIdLst>
  <p:sldIdLst>
    <p:sldId id="257" r:id="rId6"/>
    <p:sldId id="688" r:id="rId7"/>
    <p:sldId id="744" r:id="rId8"/>
    <p:sldId id="741" r:id="rId9"/>
    <p:sldId id="747" r:id="rId10"/>
    <p:sldId id="748" r:id="rId11"/>
    <p:sldId id="749" r:id="rId12"/>
    <p:sldId id="786" r:id="rId13"/>
    <p:sldId id="790" r:id="rId14"/>
    <p:sldId id="787" r:id="rId15"/>
    <p:sldId id="789" r:id="rId16"/>
    <p:sldId id="414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7"/>
    <a:srgbClr val="00A3D6"/>
    <a:srgbClr val="376092"/>
    <a:srgbClr val="006AA9"/>
    <a:srgbClr val="2A62A6"/>
    <a:srgbClr val="C610B0"/>
    <a:srgbClr val="46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538" autoAdjust="0"/>
  </p:normalViewPr>
  <p:slideViewPr>
    <p:cSldViewPr snapToGrid="0">
      <p:cViewPr varScale="1">
        <p:scale>
          <a:sx n="97" d="100"/>
          <a:sy n="97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89AA57B-AADC-4583-B050-58D91CBCE81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A6E403B-8605-40A7-82A8-D446D2C2A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731838"/>
            <a:ext cx="6511925" cy="3662362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66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/>
          </a:p>
        </p:txBody>
      </p:sp>
    </p:spTree>
    <p:extLst>
      <p:ext uri="{BB962C8B-B14F-4D97-AF65-F5344CB8AC3E}">
        <p14:creationId xmlns:p14="http://schemas.microsoft.com/office/powerpoint/2010/main" val="22088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5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65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6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31838"/>
            <a:ext cx="6511925" cy="3662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27858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3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4462"/>
            <a:ext cx="12192000" cy="936597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8798560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977" y="1011417"/>
            <a:ext cx="1032988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4" name="Slide Number Placeholder 33"/>
          <p:cNvSpPr>
            <a:spLocks noGrp="1"/>
          </p:cNvSpPr>
          <p:nvPr userDrawn="1">
            <p:ph type="sldNum" sz="quarter" idx="4"/>
          </p:nvPr>
        </p:nvSpPr>
        <p:spPr>
          <a:xfrm>
            <a:off x="11415324" y="6441331"/>
            <a:ext cx="72142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10633958" y="649910"/>
            <a:ext cx="1624412" cy="26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16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NASDAQ:GWRS</a:t>
            </a:r>
            <a:r>
              <a:rPr lang="en-US" sz="733" b="1" i="0" spc="35" baseline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   </a:t>
            </a: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TSX:GWR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56" y="85325"/>
            <a:ext cx="2122505" cy="7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1087041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2pPr>
      <a:lvl3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3pPr>
      <a:lvl4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4pPr>
      <a:lvl5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5pPr>
      <a:lvl6pPr marL="321425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6pPr>
      <a:lvl7pPr marL="642849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7pPr>
      <a:lvl8pPr marL="964276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8pPr>
      <a:lvl9pPr marL="1285700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80990" indent="-380990" algn="l" defTabSz="1087041" rtl="0" eaLnBrk="0" fontAlgn="base" hangingPunct="0">
        <a:spcBef>
          <a:spcPct val="20000"/>
        </a:spcBef>
        <a:spcAft>
          <a:spcPct val="0"/>
        </a:spcAft>
        <a:buClr>
          <a:srgbClr val="006FB1"/>
        </a:buClr>
        <a:buSzPct val="108000"/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29153" indent="-220128" algn="l" defTabSz="1087041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97000"/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359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3996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447517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2165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9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22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256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03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059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09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12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15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418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8211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224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D771B6-87BE-4B35-A460-E9B7AAA034BF}"/>
              </a:ext>
            </a:extLst>
          </p:cNvPr>
          <p:cNvSpPr txBox="1"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9FDFE"/>
              </a:clrFrom>
              <a:clrTo>
                <a:srgbClr val="F9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7418"/>
          <a:stretch/>
        </p:blipFill>
        <p:spPr>
          <a:xfrm>
            <a:off x="-1" y="-1454237"/>
            <a:ext cx="12192001" cy="8315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889603"/>
            <a:ext cx="12192000" cy="2069395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24530"/>
            <a:ext cx="12192000" cy="11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3">
              <a:lnSpc>
                <a:spcPct val="150000"/>
              </a:lnSpc>
              <a:defRPr/>
            </a:pPr>
            <a:r>
              <a:rPr lang="en-US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                                           </a:t>
            </a: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Jon Corwin, Vice President and General Manager 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James Segrave, Operations Support Manager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Beth Huerta, Client Services Manager 										May 11, 2023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44046" y="3688262"/>
            <a:ext cx="5947954" cy="472079"/>
          </a:xfrm>
          <a:noFill/>
          <a:effectLst/>
        </p:spPr>
        <p:txBody>
          <a:bodyPr anchor="ctr">
            <a:normAutofit fontScale="90000"/>
          </a:bodyPr>
          <a:lstStyle/>
          <a:p>
            <a:pPr algn="ctr"/>
            <a:r>
              <a:rPr lang="en-US" sz="2667" b="1" i="1" dirty="0">
                <a:solidFill>
                  <a:schemeClr val="bg1"/>
                </a:solidFill>
              </a:rPr>
              <a:t>Global Water – </a:t>
            </a:r>
            <a:r>
              <a:rPr lang="en-US" sz="2667" b="1" i="1" dirty="0" err="1">
                <a:solidFill>
                  <a:schemeClr val="bg1"/>
                </a:solidFill>
              </a:rPr>
              <a:t>Mirabell</a:t>
            </a:r>
            <a:r>
              <a:rPr lang="en-US" sz="2667" b="1" i="1" dirty="0">
                <a:solidFill>
                  <a:schemeClr val="bg1"/>
                </a:solidFill>
              </a:rPr>
              <a:t> Water Company, Inc. Update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6" y="3076231"/>
            <a:ext cx="4755533" cy="16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Case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Filing in Mid-2023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In-depth review by Arizona Corporation Commission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Reason for a Rate Case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Last rate case test year was 2010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Inflation - labor, materials, chemicals, fuel, power have all increased significantly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Recover costs of 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Process/Timing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Rate case timeclock is 270 days meaning, once we file, rates will not be implemented for 270 days. No rate change until late 2023 or early 2024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Commit to Come Back and Provide Updates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8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BF81-2C6E-4742-8554-5709E762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Assistance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8F1F9-1FEB-45F3-9908-432A279FB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8469-9AF3-4855-9F91-8DB627853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1" y="1017696"/>
            <a:ext cx="4737100" cy="524023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Summer 2022 – Implemented  Customer Assistance Program</a:t>
            </a:r>
          </a:p>
          <a:p>
            <a:pPr lvl="1"/>
            <a:r>
              <a:rPr lang="en-US" dirty="0"/>
              <a:t>Up to $350 in annual assistance</a:t>
            </a:r>
          </a:p>
          <a:p>
            <a:pPr marL="309033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Eligibility</a:t>
            </a:r>
          </a:p>
          <a:p>
            <a:pPr lvl="1"/>
            <a:r>
              <a:rPr lang="en-US" dirty="0"/>
              <a:t>Low Income </a:t>
            </a:r>
          </a:p>
          <a:p>
            <a:pPr lvl="1"/>
            <a:r>
              <a:rPr lang="en-US" dirty="0"/>
              <a:t>Deployed Service Members</a:t>
            </a:r>
          </a:p>
          <a:p>
            <a:pPr lvl="1"/>
            <a:r>
              <a:rPr lang="en-US" dirty="0"/>
              <a:t>Disabled Veterans</a:t>
            </a:r>
          </a:p>
          <a:p>
            <a:pPr lvl="1"/>
            <a:r>
              <a:rPr lang="en-US" dirty="0"/>
              <a:t>Furloughed Workers</a:t>
            </a:r>
          </a:p>
          <a:p>
            <a:pPr lvl="1"/>
            <a:r>
              <a:rPr lang="en-US" dirty="0"/>
              <a:t>Medical Hardship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GWR contributes $50,000 Annually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B2FD0-03FF-4972-86D6-E977DFE4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2" y="1747622"/>
            <a:ext cx="6632258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05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8AED4-042F-41D4-A231-131005EF60BE}"/>
              </a:ext>
            </a:extLst>
          </p:cNvPr>
          <p:cNvSpPr/>
          <p:nvPr/>
        </p:nvSpPr>
        <p:spPr>
          <a:xfrm>
            <a:off x="218839" y="210364"/>
            <a:ext cx="6202058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04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4" name="Picture 3" descr="A chain on the water&#10;&#10;Description automatically generated">
            <a:extLst>
              <a:ext uri="{FF2B5EF4-FFF2-40B4-BE49-F238E27FC236}">
                <a16:creationId xmlns:a16="http://schemas.microsoft.com/office/drawing/2014/main" id="{A712C243-0638-4B34-8949-6D457A9B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4" y="1155560"/>
            <a:ext cx="3850914" cy="2567276"/>
          </a:xfrm>
          <a:prstGeom prst="rect">
            <a:avLst/>
          </a:prstGeom>
        </p:spPr>
      </p:pic>
      <p:pic>
        <p:nvPicPr>
          <p:cNvPr id="8" name="Picture 7" descr="A person on a microscope&#10;&#10;Description automatically generated">
            <a:extLst>
              <a:ext uri="{FF2B5EF4-FFF2-40B4-BE49-F238E27FC236}">
                <a16:creationId xmlns:a16="http://schemas.microsoft.com/office/drawing/2014/main" id="{11BC64CA-667E-4512-91DF-2D05E456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28" y="1115368"/>
            <a:ext cx="3912157" cy="2607468"/>
          </a:xfrm>
          <a:prstGeom prst="rect">
            <a:avLst/>
          </a:prstGeom>
        </p:spPr>
      </p:pic>
      <p:pic>
        <p:nvPicPr>
          <p:cNvPr id="10" name="Picture 9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BCB8FD82-98C9-4F6E-A184-82EAA2B7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3" y="1115368"/>
            <a:ext cx="3912158" cy="2607468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83AECCE-C57F-427C-A5A7-744FCB604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528" y="3854476"/>
            <a:ext cx="3912157" cy="2607468"/>
          </a:xfrm>
          <a:prstGeom prst="rect">
            <a:avLst/>
          </a:prstGeom>
        </p:spPr>
      </p:pic>
      <p:pic>
        <p:nvPicPr>
          <p:cNvPr id="14" name="Picture 13" descr="A picture containing outdoor, car, building, road&#10;&#10;Description automatically generated">
            <a:extLst>
              <a:ext uri="{FF2B5EF4-FFF2-40B4-BE49-F238E27FC236}">
                <a16:creationId xmlns:a16="http://schemas.microsoft.com/office/drawing/2014/main" id="{788DD771-FABB-4E56-A633-B3EEA78F9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62" y="3854476"/>
            <a:ext cx="3912157" cy="2607468"/>
          </a:xfrm>
          <a:prstGeom prst="rect">
            <a:avLst/>
          </a:prstGeom>
        </p:spPr>
      </p:pic>
      <p:pic>
        <p:nvPicPr>
          <p:cNvPr id="16" name="Picture 15" descr="A picture containing ground, tree, outdoor, man&#10;&#10;Description automatically generated">
            <a:extLst>
              <a:ext uri="{FF2B5EF4-FFF2-40B4-BE49-F238E27FC236}">
                <a16:creationId xmlns:a16="http://schemas.microsoft.com/office/drawing/2014/main" id="{61EB8B93-E40B-4C3E-A464-7F0731F64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0" y="3854476"/>
            <a:ext cx="3912157" cy="2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 Water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Portal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Update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Assistance Program Review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About Global Water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Founded in 2003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Operate in Arizona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Employ Approximately 100 Arizonans – Engineers, Certified Operators, Compliance and Safety Professionals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Water, Wastewater and Recycled Water Service to 59,800 Connections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Conservation Focus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Total Water Management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Saved over 10 billion gallons of water since 2004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Customer tools for conservation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57C7AD-8EE3-E1F7-4DC9-E2B5EFF8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2" y="3658241"/>
            <a:ext cx="4306529" cy="2871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13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90541"/>
            <a:ext cx="12192000" cy="999474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2" rIns="76507" bIns="38252" anchor="ctr"/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Global Water – </a:t>
            </a:r>
            <a:r>
              <a:rPr lang="en-US" sz="4000" dirty="0" err="1">
                <a:solidFill>
                  <a:schemeClr val="bg1"/>
                </a:solidFill>
              </a:rPr>
              <a:t>Mirabell</a:t>
            </a:r>
            <a:r>
              <a:rPr lang="en-US" sz="4000" dirty="0">
                <a:solidFill>
                  <a:schemeClr val="bg1"/>
                </a:solidFill>
              </a:rPr>
              <a:t> Water Company, Inc.</a:t>
            </a:r>
          </a:p>
        </p:txBody>
      </p:sp>
      <p:sp>
        <p:nvSpPr>
          <p:cNvPr id="7" name="Slide Number Placeholder 33">
            <a:extLst>
              <a:ext uri="{FF2B5EF4-FFF2-40B4-BE49-F238E27FC236}">
                <a16:creationId xmlns:a16="http://schemas.microsoft.com/office/drawing/2014/main" id="{7F4EA854-5A4D-409B-B151-BE7E65802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556" y="6441335"/>
            <a:ext cx="2743202" cy="366181"/>
          </a:xfrm>
          <a:prstGeom prst="rect">
            <a:avLst/>
          </a:prstGeom>
        </p:spPr>
        <p:txBody>
          <a:bodyPr vert="horz" lIns="121920" tIns="60962" rIns="121920" bIns="609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8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Integration Work Completed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1" y="1113551"/>
            <a:ext cx="7643894" cy="5506325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Utility Focused Team – Water Resources, Compliance, Safety, Maintenance Expertise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Staffed Call Center and After-Hours Service (Nov 2021)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Asset Management / GIS Deployment (On-Going)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Improved asset maintenance tracking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Enhanced emergency response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Enhanced IT &amp; OT Security (Jun 2022)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EDBCC0F-E097-116A-D2DB-6693B0F8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10" y="1113551"/>
            <a:ext cx="4013193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7A6FB9-BF67-115B-83ED-7F011C1AD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10" y="3818996"/>
            <a:ext cx="3922343" cy="2716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69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Meter Exchange Summary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0" y="1113550"/>
            <a:ext cx="11558672" cy="3507292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Installed Neptune R900i E-CODER Meters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Drive-by meter reading technology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96 days of stored history for troubleshooting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Meter reading process will take approximately 0.5 manhours versus 4 manhours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Opportunity for human error significantly reduced</a:t>
            </a:r>
          </a:p>
          <a:p>
            <a:pPr lvl="1">
              <a:spcBef>
                <a:spcPts val="1600"/>
              </a:spcBef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ommonly Asked Questions | Mesquite, TX - Official Website">
            <a:extLst>
              <a:ext uri="{FF2B5EF4-FFF2-40B4-BE49-F238E27FC236}">
                <a16:creationId xmlns:a16="http://schemas.microsoft.com/office/drawing/2014/main" id="{8B58BE8F-419C-928C-90A9-DBBD0E29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6" y="4245679"/>
            <a:ext cx="3411090" cy="22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889DF04-04FD-4196-9AD6-3471857FC99C}"/>
              </a:ext>
            </a:extLst>
          </p:cNvPr>
          <p:cNvSpPr/>
          <p:nvPr/>
        </p:nvSpPr>
        <p:spPr>
          <a:xfrm>
            <a:off x="5162551" y="4869523"/>
            <a:ext cx="1632484" cy="64633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6761D-5F9B-FDDD-4803-21DCF6851922}"/>
              </a:ext>
            </a:extLst>
          </p:cNvPr>
          <p:cNvSpPr txBox="1"/>
          <p:nvPr/>
        </p:nvSpPr>
        <p:spPr>
          <a:xfrm>
            <a:off x="5162551" y="4458918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Manual 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B1AFF-1FA5-3DDE-C5B9-74C006AF2C18}"/>
              </a:ext>
            </a:extLst>
          </p:cNvPr>
          <p:cNvSpPr txBox="1"/>
          <p:nvPr/>
        </p:nvSpPr>
        <p:spPr>
          <a:xfrm>
            <a:off x="5162551" y="5515851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Drive-by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51505-A1FC-EF02-652E-9BDCF36669CB}"/>
              </a:ext>
            </a:extLst>
          </p:cNvPr>
          <p:cNvSpPr txBox="1"/>
          <p:nvPr/>
        </p:nvSpPr>
        <p:spPr>
          <a:xfrm>
            <a:off x="5162551" y="5010149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379E06-EC73-394B-6E59-CAA37A460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9"/>
          <a:stretch/>
        </p:blipFill>
        <p:spPr>
          <a:xfrm>
            <a:off x="7000875" y="4245679"/>
            <a:ext cx="3276600" cy="2324100"/>
          </a:xfrm>
          <a:prstGeom prst="rect">
            <a:avLst/>
          </a:prstGeom>
        </p:spPr>
      </p:pic>
      <p:pic>
        <p:nvPicPr>
          <p:cNvPr id="4" name="Picture 2" descr="Cartoon Pickup Truck - Cliparts.co">
            <a:extLst>
              <a:ext uri="{FF2B5EF4-FFF2-40B4-BE49-F238E27FC236}">
                <a16:creationId xmlns:a16="http://schemas.microsoft.com/office/drawing/2014/main" id="{83205A17-044A-C5EA-129E-AA74FEAF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02" y="4350388"/>
            <a:ext cx="1368946" cy="5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5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Portal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1EF01F-D544-4761-5D8F-1518DAF7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83" y="1835342"/>
            <a:ext cx="6696916" cy="3800953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82AB8D-9A06-2114-00E7-31EAA0C7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05" y="3169228"/>
            <a:ext cx="992878" cy="1657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6DEE29-E4AA-949A-DA7D-6A4FF067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19" y="4826671"/>
            <a:ext cx="1009650" cy="76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A34F3-364A-929F-EECC-6D842D438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19" y="4883822"/>
            <a:ext cx="1009650" cy="76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C967D-7D74-9EA2-112A-477E84A75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47" y="1401384"/>
            <a:ext cx="4716949" cy="44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Completed Improvements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18978" y="1113549"/>
            <a:ext cx="11915748" cy="5613006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General Site Upgrade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Well starter controls were replaced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Painted and Maintained Storage Tank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Numerous Service Line Replacements Due to Leaks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Meter Replacement Project </a:t>
            </a:r>
          </a:p>
        </p:txBody>
      </p:sp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7E76FEE4-7124-9C04-D412-D06584F5E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54" y="3804626"/>
            <a:ext cx="3784099" cy="283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sky, ground, outdoor, building&#10;&#10;Description automatically generated">
            <a:extLst>
              <a:ext uri="{FF2B5EF4-FFF2-40B4-BE49-F238E27FC236}">
                <a16:creationId xmlns:a16="http://schemas.microsoft.com/office/drawing/2014/main" id="{21C40BBB-C239-3BAA-8B75-BCB57561E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4" y="3804626"/>
            <a:ext cx="3784099" cy="281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text, ground, outdoor, person&#10;&#10;Description automatically generated">
            <a:extLst>
              <a:ext uri="{FF2B5EF4-FFF2-40B4-BE49-F238E27FC236}">
                <a16:creationId xmlns:a16="http://schemas.microsoft.com/office/drawing/2014/main" id="{A8A792D4-8D30-9CB2-3EFE-1725D1B9E0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4353" r="10894" b="3229"/>
          <a:stretch/>
        </p:blipFill>
        <p:spPr bwMode="auto">
          <a:xfrm>
            <a:off x="8347585" y="3804625"/>
            <a:ext cx="3549446" cy="281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012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052B-3883-B86D-12A8-C4D94EDA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Improvements Planned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104EA-1638-045F-14A4-FF1315BE5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F8C23-BF34-1A2E-0F1B-F43CDEF9A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Deployment of Supervisory Controls and Data Acquisition (SCADA)</a:t>
            </a:r>
          </a:p>
          <a:p>
            <a:pPr lvl="1">
              <a:spcBef>
                <a:spcPts val="1600"/>
              </a:spcBef>
            </a:pPr>
            <a:r>
              <a:rPr lang="en-US" sz="2400" dirty="0"/>
              <a:t>Provides enhanced remote monitoring and alarming capabilities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Construct Interconnect with Contiguous Public Water System </a:t>
            </a:r>
          </a:p>
          <a:p>
            <a:pPr lvl="1">
              <a:spcBef>
                <a:spcPts val="1600"/>
              </a:spcBef>
            </a:pPr>
            <a:r>
              <a:rPr lang="en-US" sz="2400" dirty="0"/>
              <a:t>System currently has a single well.  Interconnect creates system redundancy.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Automate Hydro-pneumatic Tank Operation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EB5AB-96B7-C79C-553C-9FC99FF1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924" y="3429000"/>
            <a:ext cx="5073830" cy="319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5407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768146BB74834BA218DB4F4FCA12D5" ma:contentTypeVersion="0" ma:contentTypeDescription="Create a new document." ma:contentTypeScope="" ma:versionID="41d8c3e3e75912a7bba1dffa0e9049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764bea3eb9b1a5be8fd57fac5fb45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E8F4DB-E17D-48A7-B3FD-4856758010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430E1D-2A41-49AD-A722-5956CDE1D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EF120AE-9A98-4CEB-B935-6AC9F5F1D8A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20622</TotalTime>
  <Words>427</Words>
  <Application>Microsoft Office PowerPoint</Application>
  <PresentationFormat>Widescreen</PresentationFormat>
  <Paragraphs>85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Cover Page</vt:lpstr>
      <vt:lpstr>Global Water – Mirabell Water Company, Inc. Update </vt:lpstr>
      <vt:lpstr>Agenda</vt:lpstr>
      <vt:lpstr>About Global Water </vt:lpstr>
      <vt:lpstr>PowerPoint Presentation</vt:lpstr>
      <vt:lpstr>Integration Work Completed</vt:lpstr>
      <vt:lpstr>Meter Exchange Summary</vt:lpstr>
      <vt:lpstr>Customer Portal </vt:lpstr>
      <vt:lpstr>Completed Improvements </vt:lpstr>
      <vt:lpstr>Future Improvements Planned</vt:lpstr>
      <vt:lpstr>Rate Case </vt:lpstr>
      <vt:lpstr>Customer Assistance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Pure-Play Regulated Water &amp; Wastewater Utility Company</dc:title>
  <dc:creator>Ron Fleming</dc:creator>
  <cp:lastModifiedBy>Jon Corwin</cp:lastModifiedBy>
  <cp:revision>64</cp:revision>
  <cp:lastPrinted>2022-05-10T23:46:31Z</cp:lastPrinted>
  <dcterms:created xsi:type="dcterms:W3CDTF">2017-05-19T20:43:21Z</dcterms:created>
  <dcterms:modified xsi:type="dcterms:W3CDTF">2023-05-04T17:45:56Z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0x010100AB768146BB74834BA218DB4F4FCA12D5</vt:lpwstr>
  </property>
</Properties>
</file>